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  <p:sldMasterId id="2147483655" r:id="rId2"/>
  </p:sldMasterIdLst>
  <p:notesMasterIdLst>
    <p:notesMasterId r:id="rId17"/>
  </p:notesMasterIdLst>
  <p:sldIdLst>
    <p:sldId id="256" r:id="rId3"/>
    <p:sldId id="306" r:id="rId4"/>
    <p:sldId id="291" r:id="rId5"/>
    <p:sldId id="292" r:id="rId6"/>
    <p:sldId id="294" r:id="rId7"/>
    <p:sldId id="296" r:id="rId8"/>
    <p:sldId id="295" r:id="rId9"/>
    <p:sldId id="297" r:id="rId10"/>
    <p:sldId id="298" r:id="rId11"/>
    <p:sldId id="299" r:id="rId12"/>
    <p:sldId id="300" r:id="rId13"/>
    <p:sldId id="309" r:id="rId14"/>
    <p:sldId id="310" r:id="rId15"/>
    <p:sldId id="278" r:id="rId16"/>
  </p:sldIdLst>
  <p:sldSz cx="9144000" cy="6858000" type="screen4x3"/>
  <p:notesSz cx="6858000" cy="9144000"/>
  <p:embeddedFontLst>
    <p:embeddedFont>
      <p:font typeface="Arial Black" panose="020B0604020202020204" pitchFamily="34" charset="0"/>
      <p:bold r:id="rId18"/>
    </p:embeddedFont>
    <p:embeddedFont>
      <p:font typeface="Arial Narrow" panose="020B0604020202020204" pitchFamily="34" charset="0"/>
      <p:regular r:id="rId19"/>
      <p:bold r:id="rId20"/>
      <p:italic r:id="rId21"/>
      <p:boldItalic r:id="rId22"/>
    </p:embeddedFont>
    <p:embeddedFont>
      <p:font typeface="Proxima Nova Extrabold" panose="02000506030000020004" pitchFamily="2" charset="0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92">
          <p15:clr>
            <a:srgbClr val="A4A3A4"/>
          </p15:clr>
        </p15:guide>
        <p15:guide id="2" pos="22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7F7F7F"/>
    <a:srgbClr val="E9EDF4"/>
    <a:srgbClr val="D0D8E8"/>
    <a:srgbClr val="4F81BD"/>
    <a:srgbClr val="000000"/>
    <a:srgbClr val="C0504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6"/>
    <p:restoredTop sz="94215"/>
  </p:normalViewPr>
  <p:slideViewPr>
    <p:cSldViewPr snapToGrid="0">
      <p:cViewPr varScale="1">
        <p:scale>
          <a:sx n="119" d="100"/>
          <a:sy n="119" d="100"/>
        </p:scale>
        <p:origin x="1456" y="184"/>
      </p:cViewPr>
      <p:guideLst>
        <p:guide orient="horz" pos="192"/>
        <p:guide pos="22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95528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068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6773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50413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48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369" y="5612341"/>
            <a:ext cx="3264031" cy="107894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2743200" y="2130425"/>
            <a:ext cx="5715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2743200" y="3886200"/>
            <a:ext cx="57150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640"/>
              </a:spcBef>
              <a:spcAft>
                <a:spcPts val="0"/>
              </a:spcAft>
              <a:buClr>
                <a:srgbClr val="E0DD1F"/>
              </a:buClr>
              <a:buSzPts val="3200"/>
              <a:buNone/>
              <a:defRPr b="0" i="1">
                <a:solidFill>
                  <a:srgbClr val="E0DD1F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ngle Content">
  <p:cSld name="Title and Single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D3242A"/>
              </a:buClr>
              <a:buSzPts val="3600"/>
              <a:buFont typeface="Arial Blac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8229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D3242A"/>
              </a:buClr>
              <a:buSzPts val="2400"/>
              <a:buNone/>
              <a:defRPr sz="2400" b="1">
                <a:solidFill>
                  <a:srgbClr val="D3242A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8229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 b="0" i="0" u="none" strike="noStrike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6371942"/>
            <a:ext cx="9144000" cy="486058"/>
          </a:xfrm>
          <a:prstGeom prst="rect">
            <a:avLst/>
          </a:prstGeom>
          <a:solidFill>
            <a:srgbClr val="D324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D3242A"/>
              </a:buClr>
              <a:buSzPts val="3600"/>
              <a:buFont typeface="Arial Black"/>
              <a:buNone/>
              <a:defRPr sz="3600" b="0" i="0" u="none" strike="noStrike" cap="none">
                <a:solidFill>
                  <a:srgbClr val="D3242A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"/>
          <p:cNvSpPr txBox="1"/>
          <p:nvPr/>
        </p:nvSpPr>
        <p:spPr>
          <a:xfrm>
            <a:off x="5649399" y="6400613"/>
            <a:ext cx="40758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E0DD1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5678554" y="6461080"/>
            <a:ext cx="4710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E0DD1F"/>
                </a:solidFill>
                <a:latin typeface="Arial"/>
                <a:ea typeface="Arial"/>
                <a:cs typeface="Arial"/>
                <a:sym typeface="Arial"/>
              </a:rPr>
              <a:t>living </a:t>
            </a: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FAITH</a:t>
            </a:r>
            <a:r>
              <a:rPr lang="en-US" sz="1000" b="0" i="0" u="none" strike="noStrike" cap="none">
                <a:solidFill>
                  <a:srgbClr val="E0DD1F"/>
                </a:solidFill>
                <a:latin typeface="Arial"/>
                <a:ea typeface="Arial"/>
                <a:cs typeface="Arial"/>
                <a:sym typeface="Arial"/>
              </a:rPr>
              <a:t>.  seeking </a:t>
            </a: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JUSTICE</a:t>
            </a:r>
            <a:r>
              <a:rPr lang="en-US" sz="1000" b="0" i="0" u="none" strike="noStrike" cap="none">
                <a:solidFill>
                  <a:srgbClr val="E0DD1F"/>
                </a:solidFill>
                <a:latin typeface="Arial"/>
                <a:ea typeface="Arial"/>
                <a:cs typeface="Arial"/>
                <a:sym typeface="Arial"/>
              </a:rPr>
              <a:t>.  pursuing </a:t>
            </a:r>
            <a:r>
              <a:rPr lang="en-US" sz="1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PEACE</a:t>
            </a:r>
            <a:r>
              <a:rPr lang="en-US" sz="1000" b="0" i="0" u="none" strike="noStrike" cap="none">
                <a:solidFill>
                  <a:srgbClr val="E0DD1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00" b="0" i="0" u="none" strike="noStrike" cap="none">
              <a:solidFill>
                <a:srgbClr val="E0DD1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kmcbroom@umcjustice.or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"/>
          <p:cNvSpPr txBox="1">
            <a:spLocks noGrp="1"/>
          </p:cNvSpPr>
          <p:nvPr>
            <p:ph type="ctrTitle"/>
          </p:nvPr>
        </p:nvSpPr>
        <p:spPr>
          <a:xfrm>
            <a:off x="564776" y="2328182"/>
            <a:ext cx="8014447" cy="203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800" dirty="0"/>
              <a:t>Churches, Elections &amp; Public Witness</a:t>
            </a:r>
            <a:br>
              <a:rPr lang="en-US" sz="2800" dirty="0"/>
            </a:br>
            <a:r>
              <a:rPr lang="en-US" sz="2800" dirty="0"/>
              <a:t>What Churches Can Do During Elections</a:t>
            </a:r>
            <a:br>
              <a:rPr lang="en-US" sz="2800" b="1" dirty="0"/>
            </a:br>
            <a:br>
              <a:rPr lang="en-US" sz="2800" dirty="0"/>
            </a:br>
            <a:r>
              <a:rPr lang="en-US" sz="2800" i="1" dirty="0"/>
              <a:t>Faithful Civic Engagement Without Partisan Intervention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E17B5-375F-A169-31A3-4208066E8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E75C5-D3E9-1E41-9C12-0B212C049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Why Elections Matter to the Church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C3BEC-6465-5A33-09BD-4C0C800A119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569223"/>
            <a:ext cx="8229600" cy="4424228"/>
          </a:xfrm>
        </p:spPr>
        <p:txBody>
          <a:bodyPr/>
          <a:lstStyle/>
          <a:p>
            <a:r>
              <a:rPr lang="en-US" b="0" dirty="0"/>
              <a:t>Elections shape policies affecting the lives and dignity of our neighbors. </a:t>
            </a:r>
          </a:p>
          <a:p>
            <a:r>
              <a:rPr lang="en-US" b="0" dirty="0"/>
              <a:t>Churches have long participated in public conversations about justice, rights, poverty, peace, and human flourishing. </a:t>
            </a:r>
          </a:p>
          <a:p>
            <a:r>
              <a:rPr lang="en-US" b="0" dirty="0"/>
              <a:t>Civic engagement can be part of a congregation’s public witness without becoming partisan. </a:t>
            </a:r>
          </a:p>
          <a:p>
            <a:r>
              <a:rPr lang="en-US" b="0" dirty="0"/>
              <a:t>The goal is not political silence, but faithful, informed, and nonpartisan engagement.</a:t>
            </a:r>
          </a:p>
        </p:txBody>
      </p:sp>
    </p:spTree>
    <p:extLst>
      <p:ext uri="{BB962C8B-B14F-4D97-AF65-F5344CB8AC3E}">
        <p14:creationId xmlns:p14="http://schemas.microsoft.com/office/powerpoint/2010/main" val="104797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03CEA-3BBE-0FC0-59AF-CBB8C003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What Is the Johnson Amendment?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180AA-49B3-ED0D-1167-E0CDB7A7C6A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674813"/>
            <a:ext cx="8229600" cy="4424228"/>
          </a:xfrm>
        </p:spPr>
        <p:txBody>
          <a:bodyPr/>
          <a:lstStyle/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b="0" dirty="0"/>
              <a:t>The “Johnson Amendment” refers to language added to federal tax law in 1954 governing organizations exempt under §501(c)(3).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b="0" dirty="0"/>
              <a:t>Churches and other 501(c)(3) organizations may not participate or intervene in campaigns for or against candidates for public office.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b="0" dirty="0"/>
              <a:t>The prohibition applies to elections for local, state, and federal public office.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en-US" b="0" dirty="0"/>
              <a:t>It does not prohibit churches from addressing public-policy issues or participating in nonpartisan civic engagement.</a:t>
            </a:r>
          </a:p>
          <a:p>
            <a:pPr marL="10160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EC77C-CF8E-09FB-16E4-CD6BA0B01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What Churches CAN Do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45559-8E5A-B628-7359-05405A76491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637665"/>
            <a:ext cx="8229600" cy="3951288"/>
          </a:xfrm>
        </p:spPr>
        <p:txBody>
          <a:bodyPr/>
          <a:lstStyle/>
          <a:p>
            <a:pPr fontAlgn="base"/>
            <a:r>
              <a:rPr lang="en-US" b="0" dirty="0"/>
              <a:t>Conduct nonpartisan voter registration and get-out-the-vote activities.</a:t>
            </a:r>
          </a:p>
          <a:p>
            <a:pPr fontAlgn="base"/>
            <a:r>
              <a:rPr lang="en-US" b="0" dirty="0"/>
              <a:t>Provide neutral voter education about elections, voting procedures, and public issues.</a:t>
            </a:r>
          </a:p>
          <a:p>
            <a:pPr fontAlgn="base"/>
            <a:r>
              <a:rPr lang="en-US" b="0" dirty="0"/>
              <a:t>Host appropriately structured candidate forums that provide fair and impartial treatment.</a:t>
            </a:r>
          </a:p>
          <a:p>
            <a:pPr fontAlgn="base"/>
            <a:r>
              <a:rPr lang="en-US" b="0" dirty="0"/>
              <a:t>Advocate on public-policy issues—even issues on which candidates strongly disagree.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1320"/>
            <a:ext cx="8503920" cy="440282"/>
          </a:xfrm>
        </p:spPr>
        <p:txBody>
          <a:bodyPr/>
          <a:lstStyle/>
          <a:p>
            <a:r>
              <a:rPr lang="en-US" sz="2800" b="1" dirty="0"/>
              <a:t>Voter Engagement in the Congregation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84982"/>
            <a:ext cx="8229600" cy="5496432"/>
          </a:xfrm>
        </p:spPr>
        <p:txBody>
          <a:bodyPr/>
          <a:lstStyle/>
          <a:p>
            <a:pPr fontAlgn="base"/>
            <a:r>
              <a:rPr lang="en-US" b="0" dirty="0"/>
              <a:t>Share registration deadlines, polling information, early-voting information, and other neutral voting resources.</a:t>
            </a:r>
          </a:p>
          <a:p>
            <a:pPr fontAlgn="base"/>
            <a:r>
              <a:rPr lang="en-US" b="0" dirty="0"/>
              <a:t>Encourage eligible members to register, become informed, and vote without directing them toward a candidate.</a:t>
            </a:r>
          </a:p>
          <a:p>
            <a:pPr fontAlgn="base"/>
            <a:r>
              <a:rPr lang="en-US" b="0" dirty="0"/>
              <a:t>Organize nonpartisan voter-registration and GOTV efforts without targeting voters to benefit or disadvantage candidates.</a:t>
            </a:r>
          </a:p>
          <a:p>
            <a:pPr fontAlgn="base"/>
            <a:r>
              <a:rPr lang="en-US" b="0" dirty="0"/>
              <a:t>Help address practical barriers to civic participation while maintaining political neutrality.</a:t>
            </a:r>
          </a:p>
          <a:p>
            <a:pPr marL="101600" indent="0">
              <a:buNone/>
            </a:pPr>
            <a:endParaRPr lang="en-US" sz="1800" b="0" dirty="0"/>
          </a:p>
          <a:p>
            <a:pPr marL="101600" indent="0">
              <a:buNone/>
            </a:pPr>
            <a:endParaRPr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1320"/>
            <a:ext cx="8503920" cy="440282"/>
          </a:xfrm>
        </p:spPr>
        <p:txBody>
          <a:bodyPr/>
          <a:lstStyle/>
          <a:p>
            <a:r>
              <a:rPr lang="en-US" sz="2800" b="1" dirty="0"/>
              <a:t>Issue Advocacy Is Still Permitted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78055"/>
            <a:ext cx="8229600" cy="5496432"/>
          </a:xfrm>
        </p:spPr>
        <p:txBody>
          <a:bodyPr/>
          <a:lstStyle/>
          <a:p>
            <a:pPr fontAlgn="base"/>
            <a:r>
              <a:rPr lang="en-US" b="0" dirty="0"/>
              <a:t>Churches may take positions on public-policy issues, including issues that divide candidates.</a:t>
            </a:r>
          </a:p>
          <a:p>
            <a:pPr fontAlgn="base"/>
            <a:r>
              <a:rPr lang="en-US" b="0" dirty="0"/>
              <a:t>Election season does not require congregations to stop addressing issues central to their religious or social witness.</a:t>
            </a:r>
          </a:p>
          <a:p>
            <a:pPr fontAlgn="base"/>
            <a:r>
              <a:rPr lang="en-US" b="0" dirty="0"/>
              <a:t>Issue advocacy becomes problematic when, considering the facts and circumstances, it communicates support for or opposition to a candidate.</a:t>
            </a:r>
          </a:p>
          <a:p>
            <a:pPr fontAlgn="base"/>
            <a:r>
              <a:rPr lang="en-US" b="0" dirty="0"/>
              <a:t>Simply avoiding a candidate's name does not necessarily make a communication nonpartisan.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1320"/>
            <a:ext cx="8503920" cy="440282"/>
          </a:xfrm>
        </p:spPr>
        <p:txBody>
          <a:bodyPr/>
          <a:lstStyle/>
          <a:p>
            <a:r>
              <a:rPr lang="en-US" sz="2800" b="1" dirty="0"/>
              <a:t>What Churches CANNOT Do</a:t>
            </a:r>
            <a:endParaRPr lang="en-US" sz="2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516154"/>
            <a:ext cx="8229600" cy="5496432"/>
          </a:xfrm>
        </p:spPr>
        <p:txBody>
          <a:bodyPr/>
          <a:lstStyle/>
          <a:p>
            <a:pPr fontAlgn="base"/>
            <a:r>
              <a:rPr lang="en-US" b="0" dirty="0"/>
              <a:t>Officially endorse or oppose a candidate for public office.</a:t>
            </a:r>
          </a:p>
          <a:p>
            <a:pPr fontAlgn="base"/>
            <a:r>
              <a:rPr lang="en-US" b="0" dirty="0"/>
              <a:t>Contribute church funds or other institutional resources to a candidate's campaign.</a:t>
            </a:r>
          </a:p>
          <a:p>
            <a:pPr fontAlgn="base"/>
            <a:r>
              <a:rPr lang="en-US" b="0" dirty="0"/>
              <a:t>Use official church communications to tell people to vote for or against a candidate.</a:t>
            </a:r>
          </a:p>
          <a:p>
            <a:pPr fontAlgn="base"/>
            <a:r>
              <a:rPr lang="en-US" b="0" dirty="0"/>
              <a:t>Provide selective institutional support that effectively favors or opposes a candidate.</a:t>
            </a:r>
          </a:p>
          <a:p>
            <a:pPr marL="101600" indent="0">
              <a:buNone/>
            </a:pPr>
            <a:endParaRPr b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2047"/>
            <a:ext cx="8503920" cy="440282"/>
          </a:xfrm>
        </p:spPr>
        <p:txBody>
          <a:bodyPr/>
          <a:lstStyle/>
          <a:p>
            <a:r>
              <a:rPr lang="en-US" sz="2800" b="1" dirty="0"/>
              <a:t>Clergy: Individual vs. Institutional Speech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361568"/>
            <a:ext cx="8229600" cy="5496432"/>
          </a:xfrm>
        </p:spPr>
        <p:txBody>
          <a:bodyPr/>
          <a:lstStyle/>
          <a:p>
            <a:pPr fontAlgn="base"/>
            <a:r>
              <a:rPr lang="en-US" b="0" dirty="0"/>
              <a:t>Clergy and church leaders retain their individual rights to participate in political life.</a:t>
            </a:r>
          </a:p>
          <a:p>
            <a:pPr fontAlgn="base"/>
            <a:r>
              <a:rPr lang="en-US" b="0" dirty="0"/>
              <a:t>A minister may personally support a candidate when clearly acting as an individual rather than for the church.</a:t>
            </a:r>
          </a:p>
          <a:p>
            <a:pPr fontAlgn="base"/>
            <a:r>
              <a:rPr lang="en-US" b="0" dirty="0"/>
              <a:t>Partisan statements made during official church functions or through official church publications may </a:t>
            </a:r>
            <a:r>
              <a:rPr lang="en-US" dirty="0"/>
              <a:t>NOT</a:t>
            </a:r>
            <a:r>
              <a:rPr lang="en-US" b="0" dirty="0"/>
              <a:t> be attributed to the church.</a:t>
            </a:r>
          </a:p>
          <a:p>
            <a:pPr fontAlgn="base"/>
            <a:r>
              <a:rPr lang="en-US" b="0" dirty="0"/>
              <a:t>Church leaders should clearly distinguish personal political activity from institutional church activity.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1320"/>
            <a:ext cx="8503920" cy="440282"/>
          </a:xfrm>
        </p:spPr>
        <p:txBody>
          <a:bodyPr/>
          <a:lstStyle/>
          <a:p>
            <a:r>
              <a:rPr lang="en-US" sz="2800" b="1" dirty="0"/>
              <a:t>What About Candidate Forums?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361568"/>
            <a:ext cx="8229600" cy="5496432"/>
          </a:xfrm>
        </p:spPr>
        <p:txBody>
          <a:bodyPr/>
          <a:lstStyle/>
          <a:p>
            <a:pPr fontAlgn="base"/>
            <a:r>
              <a:rPr lang="en-US" b="0" dirty="0"/>
              <a:t>Churches may conduct forums designed to educate voters rather than promote candidates.</a:t>
            </a:r>
          </a:p>
          <a:p>
            <a:pPr fontAlgn="base"/>
            <a:r>
              <a:rPr lang="en-US" b="0" dirty="0"/>
              <a:t>Candidates should receive fair and impartial treatment, with questions covering a broad range of issues.</a:t>
            </a:r>
          </a:p>
          <a:p>
            <a:pPr fontAlgn="base"/>
            <a:r>
              <a:rPr lang="en-US" b="0" dirty="0"/>
              <a:t>The moderator should not indicate approval or disapproval of candidates or their responses.</a:t>
            </a:r>
          </a:p>
          <a:p>
            <a:pPr fontAlgn="base"/>
            <a:r>
              <a:rPr lang="en-US" b="0" dirty="0"/>
              <a:t>The structure of the event should not favor one candidate over another.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1320"/>
            <a:ext cx="8503920" cy="440282"/>
          </a:xfrm>
        </p:spPr>
        <p:txBody>
          <a:bodyPr/>
          <a:lstStyle/>
          <a:p>
            <a:r>
              <a:rPr lang="en-US" sz="2800" b="1" dirty="0"/>
              <a:t>A Simple Election-Season Test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74937"/>
            <a:ext cx="8229600" cy="5496432"/>
          </a:xfrm>
        </p:spPr>
        <p:txBody>
          <a:bodyPr/>
          <a:lstStyle/>
          <a:p>
            <a:pPr marL="101600" indent="0">
              <a:buNone/>
            </a:pPr>
            <a:r>
              <a:rPr lang="en-US" dirty="0"/>
              <a:t>Before acting, ask:</a:t>
            </a:r>
          </a:p>
          <a:p>
            <a:pPr marL="101600" indent="0">
              <a:buNone/>
            </a:pPr>
            <a:endParaRPr lang="en-US" b="0" dirty="0"/>
          </a:p>
          <a:p>
            <a:pPr fontAlgn="base"/>
            <a:r>
              <a:rPr lang="en-US" dirty="0"/>
              <a:t>Purpose:</a:t>
            </a:r>
            <a:r>
              <a:rPr lang="en-US" b="0" dirty="0"/>
              <a:t> Are we educating and engaging voters—or helping a candidate?</a:t>
            </a:r>
          </a:p>
          <a:p>
            <a:pPr fontAlgn="base"/>
            <a:r>
              <a:rPr lang="en-US" dirty="0"/>
              <a:t>Access:</a:t>
            </a:r>
            <a:r>
              <a:rPr lang="en-US" b="0" dirty="0"/>
              <a:t> Are candidates and viewpoints being treated fairly?</a:t>
            </a:r>
          </a:p>
          <a:p>
            <a:pPr fontAlgn="base"/>
            <a:r>
              <a:rPr lang="en-US" dirty="0"/>
              <a:t>Message:</a:t>
            </a:r>
            <a:r>
              <a:rPr lang="en-US" b="0" dirty="0"/>
              <a:t> Could a reasonable observer understand this as favoring or opposing a candidate?</a:t>
            </a:r>
          </a:p>
          <a:p>
            <a:pPr fontAlgn="base"/>
            <a:r>
              <a:rPr lang="en-US" dirty="0"/>
              <a:t>Resources:</a:t>
            </a:r>
            <a:r>
              <a:rPr lang="en-US" b="0" dirty="0"/>
              <a:t> Are church money, facilities, communications, staff, or platforms being used in a way that constitutes campaign intervention?</a:t>
            </a:r>
          </a:p>
          <a:p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27EE-384C-A9F7-4101-A0523F8D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1320"/>
            <a:ext cx="8503920" cy="440282"/>
          </a:xfrm>
        </p:spPr>
        <p:txBody>
          <a:bodyPr/>
          <a:lstStyle/>
          <a:p>
            <a:r>
              <a:rPr lang="en-US" sz="2800" b="1" dirty="0"/>
              <a:t>Five Things Churches Can Do Now</a:t>
            </a:r>
            <a:endParaRPr lang="en-US" sz="2800" b="1" dirty="0">
              <a:effectLst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D9B09-72B4-440B-9E01-88DE2A93979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588199"/>
            <a:ext cx="8229600" cy="5496432"/>
          </a:xfrm>
        </p:spPr>
        <p:txBody>
          <a:bodyPr/>
          <a:lstStyle/>
          <a:p>
            <a:pPr fontAlgn="base"/>
            <a:r>
              <a:rPr lang="en-US" dirty="0"/>
              <a:t>Register:</a:t>
            </a:r>
            <a:r>
              <a:rPr lang="en-US" b="0" dirty="0"/>
              <a:t> Help eligible people register and understand voting procedures.</a:t>
            </a:r>
          </a:p>
          <a:p>
            <a:pPr fontAlgn="base"/>
            <a:r>
              <a:rPr lang="en-US" dirty="0"/>
              <a:t>Educate:</a:t>
            </a:r>
            <a:r>
              <a:rPr lang="en-US" b="0" dirty="0"/>
              <a:t> Provide trustworthy, nonpartisan election and issue information.</a:t>
            </a:r>
          </a:p>
          <a:p>
            <a:pPr fontAlgn="base"/>
            <a:r>
              <a:rPr lang="en-US" dirty="0"/>
              <a:t>Engage:</a:t>
            </a:r>
            <a:r>
              <a:rPr lang="en-US" b="0" dirty="0"/>
              <a:t> Host community conversations and properly structured candidate forums.</a:t>
            </a:r>
          </a:p>
          <a:p>
            <a:pPr fontAlgn="base"/>
            <a:r>
              <a:rPr lang="en-US" dirty="0"/>
              <a:t>Mobilize &amp; Pastor:</a:t>
            </a:r>
            <a:r>
              <a:rPr lang="en-US" b="0" dirty="0"/>
              <a:t> Encourage participation while helping congregations navigate disagreement faithfully.</a:t>
            </a:r>
          </a:p>
          <a:p>
            <a:pPr marL="101600" indent="0">
              <a:buNone/>
            </a:pPr>
            <a:endParaRPr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DE7B8-6E1D-6AE6-CDC9-3D99F42CE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2C8CB-B7F2-16BD-7898-8551D4AB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09" y="2023512"/>
            <a:ext cx="8503920" cy="440282"/>
          </a:xfrm>
        </p:spPr>
        <p:txBody>
          <a:bodyPr/>
          <a:lstStyle/>
          <a:p>
            <a:r>
              <a:rPr lang="en-US" sz="2500" dirty="0"/>
              <a:t>Closing Question and One Commitment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19B4C-F6FC-8B25-8101-D4AA49BCCFB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7090" y="2984975"/>
            <a:ext cx="8229600" cy="5496432"/>
          </a:xfrm>
        </p:spPr>
        <p:txBody>
          <a:bodyPr/>
          <a:lstStyle/>
          <a:p>
            <a:pPr marL="558800" lvl="1" indent="0" algn="ctr">
              <a:buNone/>
            </a:pPr>
            <a:r>
              <a:rPr lang="en-US" sz="1800" i="1" dirty="0"/>
              <a:t>What can our congregation and community commit to during this election season?</a:t>
            </a:r>
          </a:p>
        </p:txBody>
      </p:sp>
    </p:spTree>
    <p:extLst>
      <p:ext uri="{BB962C8B-B14F-4D97-AF65-F5344CB8AC3E}">
        <p14:creationId xmlns:p14="http://schemas.microsoft.com/office/powerpoint/2010/main" val="37410689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4AD1B-19FF-C091-DD4D-213DF9C06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90990-E57B-5B72-4FEE-4F20C066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2356021"/>
            <a:ext cx="8503920" cy="440282"/>
          </a:xfrm>
        </p:spPr>
        <p:txBody>
          <a:bodyPr/>
          <a:lstStyle/>
          <a:p>
            <a:r>
              <a:rPr lang="en-US" sz="2500" dirty="0"/>
              <a:t>For More Information or Questions: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E31A9-584E-8400-25CD-F393B397181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77090" y="2984975"/>
            <a:ext cx="8229600" cy="5496432"/>
          </a:xfrm>
        </p:spPr>
        <p:txBody>
          <a:bodyPr/>
          <a:lstStyle/>
          <a:p>
            <a:pPr marL="558800" lvl="1" indent="0" algn="ctr">
              <a:buNone/>
            </a:pPr>
            <a:r>
              <a:rPr lang="en-US" sz="1800" i="1" dirty="0"/>
              <a:t>Rev. Kendal L. McBroom</a:t>
            </a:r>
          </a:p>
          <a:p>
            <a:pPr marL="558800" lvl="1" indent="0" algn="ctr">
              <a:buNone/>
            </a:pPr>
            <a:r>
              <a:rPr lang="en-US" sz="1800" i="1" dirty="0"/>
              <a:t>Director of Civil and Human Rights</a:t>
            </a:r>
          </a:p>
          <a:p>
            <a:pPr marL="558800" lvl="1" indent="0" algn="ctr">
              <a:buNone/>
            </a:pPr>
            <a:r>
              <a:rPr lang="en-US" sz="1800" i="1" dirty="0"/>
              <a:t>General Board of Church and Society</a:t>
            </a:r>
          </a:p>
          <a:p>
            <a:pPr marL="558800" lvl="1" indent="0" algn="ctr">
              <a:buNone/>
            </a:pPr>
            <a:r>
              <a:rPr lang="en-US" sz="1800" i="1" dirty="0"/>
              <a:t>202-488-5657</a:t>
            </a:r>
          </a:p>
          <a:p>
            <a:pPr marL="558800" lvl="1" indent="0" algn="ctr">
              <a:buNone/>
            </a:pPr>
            <a:r>
              <a:rPr lang="en-US" sz="1800" i="1" dirty="0">
                <a:hlinkClick r:id="rId2"/>
              </a:rPr>
              <a:t>kmcbroom@umcjustice.org</a:t>
            </a:r>
            <a:endParaRPr lang="en-US" sz="1800" i="1" dirty="0"/>
          </a:p>
          <a:p>
            <a:pPr marL="558800" lvl="1" indent="0" algn="ctr">
              <a:buNone/>
            </a:pP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96756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48;p9">
            <a:extLst>
              <a:ext uri="{FF2B5EF4-FFF2-40B4-BE49-F238E27FC236}">
                <a16:creationId xmlns:a16="http://schemas.microsoft.com/office/drawing/2014/main" id="{F7AF4BA6-51AB-3CFF-7C61-E1D8F4AE703A}"/>
              </a:ext>
            </a:extLst>
          </p:cNvPr>
          <p:cNvSpPr txBox="1">
            <a:spLocks/>
          </p:cNvSpPr>
          <p:nvPr/>
        </p:nvSpPr>
        <p:spPr>
          <a:xfrm>
            <a:off x="2419033" y="762950"/>
            <a:ext cx="57150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242A"/>
              </a:buClr>
              <a:buSzPts val="3600"/>
              <a:buFont typeface="Arial Black"/>
              <a:buNone/>
              <a:defRPr sz="3600" b="0" i="0" u="none" strike="noStrike" cap="none">
                <a:solidFill>
                  <a:srgbClr val="D3242A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Clr>
                <a:schemeClr val="lt1"/>
              </a:buClr>
              <a:buSzPts val="4400"/>
              <a:buFont typeface="Proxima Nova Extrabold"/>
              <a:buNone/>
            </a:pPr>
            <a:r>
              <a:rPr lang="en-US" sz="5400" b="1" dirty="0">
                <a:solidFill>
                  <a:schemeClr val="bg1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rPr>
              <a:t>THANK YOU</a:t>
            </a:r>
          </a:p>
        </p:txBody>
      </p:sp>
      <p:pic>
        <p:nvPicPr>
          <p:cNvPr id="10" name="Picture 9" descr="A red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D4C8625D-9CF6-3692-624A-20CC9D960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44001" cy="63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084496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34384</TotalTime>
  <Words>730</Words>
  <Application>Microsoft Macintosh PowerPoint</Application>
  <PresentationFormat>On-screen Show (4:3)</PresentationFormat>
  <Paragraphs>64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Proxima Nova Extrabold</vt:lpstr>
      <vt:lpstr>Arial Black</vt:lpstr>
      <vt:lpstr>Arial</vt:lpstr>
      <vt:lpstr>Calibri</vt:lpstr>
      <vt:lpstr>Arial Narrow</vt:lpstr>
      <vt:lpstr>2_Office Theme</vt:lpstr>
      <vt:lpstr>1_Office Theme</vt:lpstr>
      <vt:lpstr>Churches, Elections &amp; Public Witness What Churches Can Do During Elections  Faithful Civic Engagement Without Partisan Intervention</vt:lpstr>
      <vt:lpstr>Why Elections Matter to the Church</vt:lpstr>
      <vt:lpstr>What Is the Johnson Amendment?</vt:lpstr>
      <vt:lpstr>What Churches CAN Do</vt:lpstr>
      <vt:lpstr>Voter Engagement in the Congregation</vt:lpstr>
      <vt:lpstr>Issue Advocacy Is Still Permitted</vt:lpstr>
      <vt:lpstr>What Churches CANNOT Do</vt:lpstr>
      <vt:lpstr>Clergy: Individual vs. Institutional Speech</vt:lpstr>
      <vt:lpstr>What About Candidate Forums?</vt:lpstr>
      <vt:lpstr>A Simple Election-Season Test</vt:lpstr>
      <vt:lpstr>Five Things Churches Can Do Now</vt:lpstr>
      <vt:lpstr>Closing Question and One Commitment</vt:lpstr>
      <vt:lpstr>For More Information or Questions: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Title, Capitalize Each Word.</dc:title>
  <dc:creator>General Secretary's Office</dc:creator>
  <cp:lastModifiedBy>Kendal McBroom</cp:lastModifiedBy>
  <cp:revision>129</cp:revision>
  <cp:lastPrinted>2022-01-31T20:40:53Z</cp:lastPrinted>
  <dcterms:modified xsi:type="dcterms:W3CDTF">2026-10-07T18:49:33Z</dcterms:modified>
</cp:coreProperties>
</file>